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6" r:id="rId8"/>
    <p:sldId id="267" r:id="rId9"/>
    <p:sldId id="263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9" r:id="rId19"/>
    <p:sldId id="280" r:id="rId20"/>
    <p:sldId id="275" r:id="rId21"/>
    <p:sldId id="276" r:id="rId22"/>
    <p:sldId id="277" r:id="rId23"/>
    <p:sldId id="282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23A67A-30D6-4A40-B4F4-07481E205CB9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B57B20-5134-44D0-902E-FB1BD665B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 578</a:t>
            </a:r>
            <a:br>
              <a:rPr lang="en-US" dirty="0" smtClean="0"/>
            </a:br>
            <a:r>
              <a:rPr lang="en-US" dirty="0" smtClean="0"/>
              <a:t>Supervision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6400800" cy="38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September 22, 2010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There is no democracy in our schools…Here let me say that I do not want to give the impression that we are sensitive.  No person who has remained a teacher for ten years can be sensitive.  She is either dead or has gone into some other business…There are too many supervisors with big salaries and undue rating powers.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Sallie Hill (1918) Sullivan &amp; </a:t>
            </a:r>
            <a:r>
              <a:rPr lang="en-US" dirty="0" err="1" smtClean="0"/>
              <a:t>Glanz</a:t>
            </a:r>
            <a:r>
              <a:rPr lang="en-US" dirty="0" smtClean="0"/>
              <a:t>, p. 13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1920s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Influenced by John Dewey democratic supervision emerges.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Cooperation between supervisors, teachers, curriculum specialists.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Teacher is viewed as a fellow-worker rather than a cog in a big machine.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1930 - 1950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Scientific approach to supervision.  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Barr – supervisors must formulate objectives, followed by measurement surveys to determine the instructional status of schools.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Use of rating scales and observation instruments.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Barr contended teaching could be broken down into its component parts and that each part could be studied scientifically.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Supervision as Leadership emerges.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Developing mutually acceptable goals</a:t>
            </a:r>
          </a:p>
          <a:p>
            <a:r>
              <a:rPr lang="en-US" dirty="0" smtClean="0"/>
              <a:t>Extending cooperative and democratic methods</a:t>
            </a:r>
          </a:p>
          <a:p>
            <a:r>
              <a:rPr lang="en-US" dirty="0" smtClean="0"/>
              <a:t>Promoting research into educational problems</a:t>
            </a:r>
          </a:p>
          <a:p>
            <a:r>
              <a:rPr lang="en-US" dirty="0" smtClean="0"/>
              <a:t>Promoting professional leadership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1970 - 1980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Clinical Supervision which was a reaction to “ambiguities” in the educational system.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premise of clinical supervision was that teaching could be improved by a prescribed, formal process of collaboration between teacher and supervisor.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Supervision in transition emerges as the words supervision and supervisor are seen as negative.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People were more comfortable with ‘instructional leadership’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This approach also extended democratic methods.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Where are we now?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Standards-Based Supervision.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Supervision includes the results of high stakes testing and accountability based on quantitative data.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believe…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#8 Supervision is about offering teachers specialized help in improving instruction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#9 Supervision is about examining and analyzing classroom teaching behaviors so that recommendations can be made with regard to the course of action teachers should take instructionally.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Therefore you believe… Teachers are deficient, need help, and could not or would not seek improvement on their own.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#5 The supervisor’s position in the hierarchy, as compared to the teacher’s, is unproblematic.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changing context of supervision a historical perspective</a:t>
            </a:r>
          </a:p>
          <a:p>
            <a:endParaRPr lang="en-US" dirty="0"/>
          </a:p>
          <a:p>
            <a:r>
              <a:rPr lang="en-US" dirty="0" smtClean="0"/>
              <a:t>Belief System and Personal Vision of Supervision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#1 I am not comfortable participating with teachers as partners.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#10  Teachers can help supervisors improve their performance.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#40 Supervisors should have more expertise than teachers with respect to teaching and learning.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#28 Experienced, high-functioning teachers should have complete control over their professional development.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#21 The supervisor is the agent of improved instruction.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your definition of supervision?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is your belief system as it relates to supervision?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Could you write a vision statement for supervision?  (guidelines p. 35)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Sullivan and </a:t>
            </a:r>
            <a:r>
              <a:rPr lang="en-US" dirty="0" err="1" smtClean="0"/>
              <a:t>Glanz</a:t>
            </a:r>
            <a:r>
              <a:rPr lang="en-US" dirty="0" smtClean="0"/>
              <a:t> </a:t>
            </a:r>
            <a:r>
              <a:rPr lang="en-US" dirty="0"/>
              <a:t>state” Supervision and evaluation are like oil and water; they don’t mix (p 27.)  Do you agree or disagree with this statement</a:t>
            </a:r>
            <a:r>
              <a:rPr lang="en-US"/>
              <a:t>? </a:t>
            </a:r>
            <a:r>
              <a:rPr lang="en-US" smtClean="0"/>
              <a:t>Explain </a:t>
            </a:r>
            <a:r>
              <a:rPr lang="en-US" dirty="0"/>
              <a:t>your rationale.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How </a:t>
            </a:r>
            <a:r>
              <a:rPr lang="en-US" dirty="0"/>
              <a:t>would you, as principal, accomplish both the assisting and the assessing aspects of supervision?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Sullivan and </a:t>
            </a:r>
            <a:r>
              <a:rPr lang="en-US" dirty="0" err="1" smtClean="0"/>
              <a:t>Glanz</a:t>
            </a:r>
            <a:r>
              <a:rPr lang="en-US" dirty="0" smtClean="0"/>
              <a:t> </a:t>
            </a:r>
            <a:r>
              <a:rPr lang="en-US" dirty="0"/>
              <a:t>state” Supervision and evaluation are like oil and water; they don’t mix (p 27.)  Do you agree or disagree with this statement?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Explain </a:t>
            </a:r>
            <a:r>
              <a:rPr lang="en-US" dirty="0"/>
              <a:t>your rationale.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How </a:t>
            </a:r>
            <a:r>
              <a:rPr lang="en-US" dirty="0"/>
              <a:t>would you, as principal, accomplish both the assisting and the assessing aspects of supervision?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your definition of supervision?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your group organize the </a:t>
            </a:r>
            <a:r>
              <a:rPr lang="en-US" dirty="0" smtClean="0"/>
              <a:t>timeline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 of 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does the story on page 4 &amp; 5 tell us?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 - 1900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Supervision as autocratic and seen as inspection.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only way to reform the school was:</a:t>
            </a:r>
          </a:p>
          <a:p>
            <a:r>
              <a:rPr lang="en-US" dirty="0" smtClean="0"/>
              <a:t>secure a competent superintendent </a:t>
            </a:r>
          </a:p>
          <a:p>
            <a:r>
              <a:rPr lang="en-US" dirty="0" smtClean="0"/>
              <a:t>let him ‘reform’ all the teachers who are incompetent </a:t>
            </a:r>
          </a:p>
          <a:p>
            <a:r>
              <a:rPr lang="en-US" dirty="0" smtClean="0"/>
              <a:t>bury the dead.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1900 - 1920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Fredrick Taylor – Scientific Management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Supervision of Social Efficiency, which is compatible with bureaucracy in education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“That men make better </a:t>
            </a:r>
            <a:r>
              <a:rPr lang="en-US" i="1" dirty="0" smtClean="0"/>
              <a:t>administrators</a:t>
            </a:r>
            <a:r>
              <a:rPr lang="en-US" dirty="0" smtClean="0"/>
              <a:t> I have already said.  As a general proposition, women make better </a:t>
            </a:r>
            <a:r>
              <a:rPr lang="en-US" i="1" dirty="0" smtClean="0"/>
              <a:t>special supervisors</a:t>
            </a:r>
            <a:r>
              <a:rPr lang="en-US" dirty="0" smtClean="0"/>
              <a:t>.  They are more interested in details.  They do not make as good general supervisors or assistant superintendents, however”.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William E. Chancellor (1904) </a:t>
            </a:r>
            <a:r>
              <a:rPr lang="en-US" sz="2800" dirty="0" smtClean="0"/>
              <a:t>Sullivan &amp; </a:t>
            </a:r>
            <a:r>
              <a:rPr lang="en-US" sz="2800" dirty="0" err="1" smtClean="0"/>
              <a:t>Glanz</a:t>
            </a:r>
            <a:r>
              <a:rPr lang="en-US" sz="2800" dirty="0" smtClean="0"/>
              <a:t>, p. 11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765</Words>
  <Application>Microsoft Office PowerPoint</Application>
  <PresentationFormat>On-screen Show (4:3)</PresentationFormat>
  <Paragraphs>103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ED 578 Supervision</vt:lpstr>
      <vt:lpstr>Chapter 1</vt:lpstr>
      <vt:lpstr>Question</vt:lpstr>
      <vt:lpstr>Definition of Supervision</vt:lpstr>
      <vt:lpstr>Historical Perspective</vt:lpstr>
      <vt:lpstr>Evolution of Supervision</vt:lpstr>
      <vt:lpstr>Pre - 1900</vt:lpstr>
      <vt:lpstr>1900 - 1920</vt:lpstr>
      <vt:lpstr>Early 20th Century</vt:lpstr>
      <vt:lpstr>Teacher Quote</vt:lpstr>
      <vt:lpstr>1920s</vt:lpstr>
      <vt:lpstr>1930 - 1950</vt:lpstr>
      <vt:lpstr>Barr continued</vt:lpstr>
      <vt:lpstr>1960</vt:lpstr>
      <vt:lpstr>1970 - 1980</vt:lpstr>
      <vt:lpstr>1990</vt:lpstr>
      <vt:lpstr>2000</vt:lpstr>
      <vt:lpstr>Do you believe…</vt:lpstr>
      <vt:lpstr>Discussion of Questionnaire</vt:lpstr>
      <vt:lpstr>Discussion of Questionnaire</vt:lpstr>
      <vt:lpstr>Discussion of Questionnaire</vt:lpstr>
      <vt:lpstr>Discussion of Questionnaire</vt:lpstr>
      <vt:lpstr>Definition of Supervision</vt:lpstr>
      <vt:lpstr>Question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 578 Supervision</dc:title>
  <dc:creator>rschultz</dc:creator>
  <cp:lastModifiedBy>rschultz</cp:lastModifiedBy>
  <cp:revision>12</cp:revision>
  <dcterms:created xsi:type="dcterms:W3CDTF">2010-09-19T13:14:48Z</dcterms:created>
  <dcterms:modified xsi:type="dcterms:W3CDTF">2010-09-22T19:00:42Z</dcterms:modified>
</cp:coreProperties>
</file>